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258" r:id="rId6"/>
    <p:sldId id="259" r:id="rId7"/>
    <p:sldId id="299" r:id="rId8"/>
    <p:sldId id="261" r:id="rId9"/>
    <p:sldId id="270" r:id="rId10"/>
    <p:sldId id="277" r:id="rId11"/>
    <p:sldId id="274" r:id="rId12"/>
    <p:sldId id="275" r:id="rId13"/>
    <p:sldId id="276" r:id="rId14"/>
    <p:sldId id="279" r:id="rId15"/>
    <p:sldId id="280" r:id="rId16"/>
    <p:sldId id="281" r:id="rId17"/>
    <p:sldId id="282" r:id="rId18"/>
    <p:sldId id="283" r:id="rId19"/>
    <p:sldId id="284" r:id="rId20"/>
    <p:sldId id="266" r:id="rId21"/>
    <p:sldId id="267" r:id="rId22"/>
    <p:sldId id="285" r:id="rId23"/>
    <p:sldId id="268" r:id="rId24"/>
    <p:sldId id="287" r:id="rId25"/>
    <p:sldId id="288" r:id="rId26"/>
    <p:sldId id="289" r:id="rId27"/>
    <p:sldId id="290" r:id="rId28"/>
    <p:sldId id="291" r:id="rId29"/>
    <p:sldId id="292" r:id="rId30"/>
    <p:sldId id="295" r:id="rId31"/>
    <p:sldId id="297" r:id="rId32"/>
    <p:sldId id="296" r:id="rId33"/>
    <p:sldId id="286" r:id="rId34"/>
    <p:sldId id="293" r:id="rId35"/>
    <p:sldId id="294" r:id="rId36"/>
    <p:sldId id="300" r:id="rId37"/>
    <p:sldId id="302" r:id="rId38"/>
    <p:sldId id="301" r:id="rId39"/>
    <p:sldId id="303" r:id="rId40"/>
    <p:sldId id="306" r:id="rId41"/>
    <p:sldId id="308" r:id="rId42"/>
    <p:sldId id="307" r:id="rId43"/>
    <p:sldId id="304" r:id="rId44"/>
    <p:sldId id="272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74.xml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12" Type="http://schemas.openxmlformats.org/officeDocument/2006/relationships/image" Target="../media/image117.png"/><Relationship Id="rId2" Type="http://schemas.openxmlformats.org/officeDocument/2006/relationships/image" Target="../media/image10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72.xml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customXml" Target="../ink/ink81.xml"/><Relationship Id="rId18" Type="http://schemas.openxmlformats.org/officeDocument/2006/relationships/image" Target="../media/image130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127.png"/><Relationship Id="rId17" Type="http://schemas.openxmlformats.org/officeDocument/2006/relationships/customXml" Target="../ink/ink83.xml"/><Relationship Id="rId2" Type="http://schemas.openxmlformats.org/officeDocument/2006/relationships/image" Target="../media/image11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5" Type="http://schemas.openxmlformats.org/officeDocument/2006/relationships/customXml" Target="../ink/ink82.xml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customXml" Target="../ink/ink79.xml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88.xml"/><Relationship Id="rId18" Type="http://schemas.openxmlformats.org/officeDocument/2006/relationships/image" Target="../media/image146.png"/><Relationship Id="rId3" Type="http://schemas.openxmlformats.org/officeDocument/2006/relationships/image" Target="../media/image138.png"/><Relationship Id="rId7" Type="http://schemas.openxmlformats.org/officeDocument/2006/relationships/customXml" Target="../ink/ink85.xml"/><Relationship Id="rId12" Type="http://schemas.openxmlformats.org/officeDocument/2006/relationships/image" Target="../media/image143.png"/><Relationship Id="rId17" Type="http://schemas.openxmlformats.org/officeDocument/2006/relationships/customXml" Target="../ink/ink90.xml"/><Relationship Id="rId2" Type="http://schemas.openxmlformats.org/officeDocument/2006/relationships/image" Target="../media/image137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87.xml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10" Type="http://schemas.openxmlformats.org/officeDocument/2006/relationships/image" Target="../media/image142.png"/><Relationship Id="rId19" Type="http://schemas.openxmlformats.org/officeDocument/2006/relationships/customXml" Target="../ink/ink91.xml"/><Relationship Id="rId4" Type="http://schemas.openxmlformats.org/officeDocument/2006/relationships/image" Target="../media/image139.png"/><Relationship Id="rId9" Type="http://schemas.openxmlformats.org/officeDocument/2006/relationships/customXml" Target="../ink/ink86.xml"/><Relationship Id="rId1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9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customXml" Target="../ink/ink95.xml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customXml" Target="../ink/ink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customXml" Target="../ink/ink99.xml"/><Relationship Id="rId7" Type="http://schemas.openxmlformats.org/officeDocument/2006/relationships/customXml" Target="../ink/ink101.xml"/><Relationship Id="rId12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0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Дипломный проект</a:t>
            </a:r>
            <a:br>
              <a:rPr lang="ru-RU" sz="4000" cap="none" dirty="0">
                <a:solidFill>
                  <a:schemeClr val="bg1"/>
                </a:solidFill>
              </a:rPr>
            </a:br>
            <a:r>
              <a:rPr lang="ru-RU" sz="4000" cap="none" dirty="0">
                <a:solidFill>
                  <a:schemeClr val="bg1"/>
                </a:solidFill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</a:rPr>
              <a:t>web</a:t>
            </a:r>
            <a:r>
              <a:rPr lang="ru-RU" sz="4000" cap="none" dirty="0">
                <a:solidFill>
                  <a:schemeClr val="bg1"/>
                </a:solidFill>
              </a:rPr>
              <a:t>-сервера «Цифровой Петербург"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4509"/>
            <a:ext cx="9144000" cy="1309255"/>
          </a:xfrm>
        </p:spPr>
        <p:txBody>
          <a:bodyPr/>
          <a:lstStyle/>
          <a:p>
            <a:r>
              <a:rPr lang="ru-RU" dirty="0"/>
              <a:t>Выполнил: Антон Зябкин, студент группы </a:t>
            </a:r>
            <a:r>
              <a:rPr lang="en-US" dirty="0"/>
              <a:t>QA211</a:t>
            </a:r>
          </a:p>
          <a:p>
            <a:r>
              <a:rPr lang="ru-RU" dirty="0"/>
              <a:t>Руководитель: Владимир Денисенко, ведущий инженер разработки в ПАО Сбербанк (</a:t>
            </a:r>
            <a:r>
              <a:rPr lang="en-US"/>
              <a:t>senior Mobile QA)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</a:t>
            </a:r>
            <a:r>
              <a:rPr lang="en-US" cap="none" dirty="0">
                <a:solidFill>
                  <a:schemeClr val="bg1"/>
                </a:solidFill>
              </a:rPr>
              <a:t>POST.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</a:t>
            </a:r>
            <a:r>
              <a:rPr lang="ru-RU" cap="none" dirty="0" err="1">
                <a:solidFill>
                  <a:schemeClr val="bg1"/>
                </a:solidFill>
              </a:rPr>
              <a:t>Обманим</a:t>
            </a:r>
            <a:r>
              <a:rPr lang="ru-RU" cap="none" dirty="0">
                <a:solidFill>
                  <a:schemeClr val="bg1"/>
                </a:solidFill>
              </a:rPr>
              <a:t>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21565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Приветствую всех!  </a:t>
            </a:r>
          </a:p>
          <a:p>
            <a:r>
              <a:rPr lang="ru-RU" sz="2100" dirty="0"/>
              <a:t>Я Антон, мне 37 лет, я из города-героя Волгограда. </a:t>
            </a:r>
          </a:p>
          <a:p>
            <a:pPr algn="just"/>
            <a:r>
              <a:rPr lang="ru-RU" sz="2100" dirty="0"/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r>
              <a:rPr lang="ru-RU" sz="2100" dirty="0"/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004555"/>
            <a:ext cx="9107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Почему я решил «войти в АйТи» и учиться на </a:t>
            </a:r>
            <a:r>
              <a:rPr lang="en-US" sz="2100" dirty="0"/>
              <a:t>QA</a:t>
            </a:r>
            <a:r>
              <a:rPr lang="ru-RU" sz="21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Много лет назад у меня была возможность пойти учиться на </a:t>
            </a:r>
            <a:r>
              <a:rPr lang="en-US" sz="2100" dirty="0"/>
              <a:t>IT, </a:t>
            </a:r>
            <a:r>
              <a:rPr lang="ru-RU" sz="2100" dirty="0"/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Обучение на </a:t>
            </a:r>
            <a:r>
              <a:rPr lang="en-US" sz="2100" dirty="0"/>
              <a:t>QA </a:t>
            </a:r>
            <a:r>
              <a:rPr lang="ru-RU" sz="2100" dirty="0"/>
              <a:t>дает мне возможность комплексно освоить технологии и инструменты из смежных направлений </a:t>
            </a:r>
            <a:r>
              <a:rPr lang="en-US" sz="2100" dirty="0"/>
              <a:t>IT. </a:t>
            </a:r>
            <a:endParaRPr lang="ru-RU" sz="2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100" dirty="0"/>
              <a:t>QA </a:t>
            </a:r>
            <a:r>
              <a:rPr lang="ru-RU" sz="2100" dirty="0"/>
              <a:t>– это оптимальный выбор возможности старта в </a:t>
            </a:r>
            <a:r>
              <a:rPr lang="en-US" sz="2100" dirty="0"/>
              <a:t>IT</a:t>
            </a:r>
            <a:r>
              <a:rPr lang="ru-RU" sz="2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64F12-3ED1-3BE8-03D6-C538608A5554}"/>
              </a:ext>
            </a:extLst>
          </p:cNvPr>
          <p:cNvSpPr txBox="1"/>
          <p:nvPr/>
        </p:nvSpPr>
        <p:spPr>
          <a:xfrm>
            <a:off x="10850217" y="4682311"/>
            <a:ext cx="118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🙏🙏🙏</a:t>
            </a:r>
            <a:endParaRPr lang="ru-RU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FEA62EE-3D0E-72CA-BA4B-613963F4113F}"/>
              </a:ext>
            </a:extLst>
          </p:cNvPr>
          <p:cNvGrpSpPr/>
          <p:nvPr/>
        </p:nvGrpSpPr>
        <p:grpSpPr>
          <a:xfrm>
            <a:off x="357808" y="4587598"/>
            <a:ext cx="2504662" cy="1200329"/>
            <a:chOff x="0" y="4613502"/>
            <a:chExt cx="2504662" cy="1200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384314" y="4613502"/>
              <a:ext cx="2120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+7-905-064-6811</a:t>
              </a:r>
            </a:p>
            <a:p>
              <a:r>
                <a:rPr lang="en-US" dirty="0"/>
                <a:t>a.zyabkin@mail.ru</a:t>
              </a:r>
            </a:p>
            <a:p>
              <a:r>
                <a:rPr lang="en-US" dirty="0"/>
                <a:t>@a_zyabkin</a:t>
              </a:r>
            </a:p>
            <a:p>
              <a:endParaRPr lang="ru-RU" dirty="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4D19FB0-A3DE-3721-3ADC-DD7FFFE6F793}"/>
                </a:ext>
              </a:extLst>
            </p:cNvPr>
            <p:cNvGrpSpPr/>
            <p:nvPr/>
          </p:nvGrpSpPr>
          <p:grpSpPr>
            <a:xfrm>
              <a:off x="0" y="4708215"/>
              <a:ext cx="323546" cy="831195"/>
              <a:chOff x="1" y="4708215"/>
              <a:chExt cx="323546" cy="831195"/>
            </a:xfrm>
          </p:grpSpPr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0B2CE0D5-865D-F958-C26A-B35B1D04CF10}"/>
                  </a:ext>
                </a:extLst>
              </p:cNvPr>
              <p:cNvGrpSpPr/>
              <p:nvPr/>
            </p:nvGrpSpPr>
            <p:grpSpPr>
              <a:xfrm>
                <a:off x="53008" y="4708215"/>
                <a:ext cx="221975" cy="489478"/>
                <a:chOff x="53008" y="4708215"/>
                <a:chExt cx="221975" cy="489478"/>
              </a:xfrm>
            </p:grpSpPr>
            <p:pic>
              <p:nvPicPr>
                <p:cNvPr id="29" name="Рисунок 28">
                  <a:extLst>
                    <a:ext uri="{FF2B5EF4-FFF2-40B4-BE49-F238E27FC236}">
                      <a16:creationId xmlns:a16="http://schemas.microsoft.com/office/drawing/2014/main" id="{14F3BE33-4837-A76C-E508-0CFD1DB9B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08" y="4974812"/>
                  <a:ext cx="221975" cy="222881"/>
                </a:xfrm>
                <a:prstGeom prst="rect">
                  <a:avLst/>
                </a:prstGeom>
              </p:spPr>
            </p:pic>
            <p:pic>
              <p:nvPicPr>
                <p:cNvPr id="31" name="Рисунок 30">
                  <a:extLst>
                    <a:ext uri="{FF2B5EF4-FFF2-40B4-BE49-F238E27FC236}">
                      <a16:creationId xmlns:a16="http://schemas.microsoft.com/office/drawing/2014/main" id="{B96E26DF-3FC1-3E15-D9A6-0AB8774A1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4" y="4708215"/>
                  <a:ext cx="183108" cy="187313"/>
                </a:xfrm>
                <a:prstGeom prst="rect">
                  <a:avLst/>
                </a:prstGeom>
              </p:spPr>
            </p:pic>
          </p:grpSp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" y="5215864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Примечание! Я тестирую не учебные, а реальные </a:t>
            </a:r>
            <a:r>
              <a:rPr lang="en-US" sz="1600" dirty="0"/>
              <a:t>API</a:t>
            </a:r>
            <a:r>
              <a:rPr lang="ru-RU" sz="1600" dirty="0"/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600" dirty="0"/>
              <a:t>Apache JMeter</a:t>
            </a:r>
            <a:r>
              <a:rPr lang="ru-RU" sz="1600" dirty="0"/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600" dirty="0"/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E4164-85DB-E818-F271-94DF41BD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6882"/>
            <a:ext cx="8298667" cy="51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5DF30-427B-A854-B825-B277C9804988}"/>
              </a:ext>
            </a:extLst>
          </p:cNvPr>
          <p:cNvSpPr txBox="1"/>
          <p:nvPr/>
        </p:nvSpPr>
        <p:spPr>
          <a:xfrm>
            <a:off x="8298666" y="3008243"/>
            <a:ext cx="3604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Странные регулярные пики на графике. Хотя нагрузку нельзя назвать большой.</a:t>
            </a:r>
          </a:p>
        </p:txBody>
      </p:sp>
      <p:pic>
        <p:nvPicPr>
          <p:cNvPr id="4" name="Picture 2" descr="🤔">
            <a:extLst>
              <a:ext uri="{FF2B5EF4-FFF2-40B4-BE49-F238E27FC236}">
                <a16:creationId xmlns:a16="http://schemas.microsoft.com/office/drawing/2014/main" id="{E3587F1C-DF13-09CC-ACF2-6D47ECD6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040" y="373648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Фактическая динамика реакции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Запланированная динамика </a:t>
            </a:r>
          </a:p>
          <a:p>
            <a:pPr algn="ctr"/>
            <a:r>
              <a:rPr lang="ru-RU" sz="2200" dirty="0"/>
              <a:t>нагрузочного теста</a:t>
            </a:r>
          </a:p>
        </p:txBody>
      </p:sp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0568" y="1680995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-1" y="5042118"/>
            <a:ext cx="12111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6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Причина выбора данного объекта исследования</a:t>
            </a:r>
            <a:r>
              <a:rPr lang="ru-RU" sz="16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потенциал поиска дефектов как на 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фронтенде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нтересный набор открытых 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(64 сервиса) с документацией для тестирования, относительно простая процедура авторизации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government-to-citizens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600" dirty="0">
                <a:ea typeface="Calibri" panose="020F0502020204030204" pitchFamily="34" charset="0"/>
              </a:rPr>
              <a:t>Очень интересен Петербург, я еще не бывал там!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😊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F5FA5-4B09-79F4-B2C2-B1E31FBD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8" y="2444552"/>
            <a:ext cx="11348781" cy="2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0F8F6-49E4-1C4C-A420-FDDC986BB76C}"/>
              </a:ext>
            </a:extLst>
          </p:cNvPr>
          <p:cNvSpPr txBox="1"/>
          <p:nvPr/>
        </p:nvSpPr>
        <p:spPr>
          <a:xfrm>
            <a:off x="9772581" y="3668758"/>
            <a:ext cx="241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описание тест-кейса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22693759-8532-B39B-438A-8C9E88E897BB}"/>
              </a:ext>
            </a:extLst>
          </p:cNvPr>
          <p:cNvSpPr/>
          <p:nvPr/>
        </p:nvSpPr>
        <p:spPr>
          <a:xfrm>
            <a:off x="8982636" y="3854860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FBF5B3-B366-D055-E5F9-F7657FB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63" y="2877640"/>
            <a:ext cx="8676784" cy="3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AE6AF-A8A6-6F0D-6DA5-79833A71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" y="1894267"/>
            <a:ext cx="8176372" cy="49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3C3D3-F13F-7916-12C2-07D62D1C014E}"/>
              </a:ext>
            </a:extLst>
          </p:cNvPr>
          <p:cNvSpPr txBox="1"/>
          <p:nvPr/>
        </p:nvSpPr>
        <p:spPr>
          <a:xfrm>
            <a:off x="9341224" y="3119718"/>
            <a:ext cx="263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полученные графики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E6E038C-41BE-EF3F-55E9-2321AE1B377D}"/>
              </a:ext>
            </a:extLst>
          </p:cNvPr>
          <p:cNvSpPr/>
          <p:nvPr/>
        </p:nvSpPr>
        <p:spPr>
          <a:xfrm>
            <a:off x="8650942" y="337519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F02EBCCE-6B8E-6C81-528E-80CAAF54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44836"/>
              </p:ext>
            </p:extLst>
          </p:nvPr>
        </p:nvGraphicFramePr>
        <p:xfrm>
          <a:off x="1864657" y="2999328"/>
          <a:ext cx="8283390" cy="212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63459">
                  <a:extLst>
                    <a:ext uri="{9D8B030D-6E8A-4147-A177-3AD203B41FA5}">
                      <a16:colId xmlns:a16="http://schemas.microsoft.com/office/drawing/2014/main" val="4287625011"/>
                    </a:ext>
                  </a:extLst>
                </a:gridCol>
                <a:gridCol w="2108671">
                  <a:extLst>
                    <a:ext uri="{9D8B030D-6E8A-4147-A177-3AD203B41FA5}">
                      <a16:colId xmlns:a16="http://schemas.microsoft.com/office/drawing/2014/main" val="1288300140"/>
                    </a:ext>
                  </a:extLst>
                </a:gridCol>
                <a:gridCol w="2411260">
                  <a:extLst>
                    <a:ext uri="{9D8B030D-6E8A-4147-A177-3AD203B41FA5}">
                      <a16:colId xmlns:a16="http://schemas.microsoft.com/office/drawing/2014/main" val="3994225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Показатель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JMeter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Postman Canary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99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Среднее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16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Минимальное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7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Максимальное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5462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02E581-96DE-855F-F37E-D918E3B9D557}"/>
              </a:ext>
            </a:extLst>
          </p:cNvPr>
          <p:cNvSpPr txBox="1"/>
          <p:nvPr/>
        </p:nvSpPr>
        <p:spPr>
          <a:xfrm>
            <a:off x="206187" y="5325143"/>
            <a:ext cx="1160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 причинах таких расхождений я пока судить не берусь. Возможно, дело в особенностях работы программ. </a:t>
            </a:r>
          </a:p>
        </p:txBody>
      </p:sp>
      <p:pic>
        <p:nvPicPr>
          <p:cNvPr id="12" name="Picture 2" descr="🤔">
            <a:extLst>
              <a:ext uri="{FF2B5EF4-FFF2-40B4-BE49-F238E27FC236}">
                <a16:creationId xmlns:a16="http://schemas.microsoft.com/office/drawing/2014/main" id="{74B3F734-17D3-945A-ED0D-28BF9D7A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9" y="5367797"/>
            <a:ext cx="261740" cy="2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0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B71C9D-A780-05D7-E8E1-57E9C151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4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</a:t>
            </a:r>
            <a:r>
              <a:rPr lang="en-US" dirty="0" err="1"/>
              <a:t>DeOps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 </a:t>
            </a:r>
            <a:r>
              <a:rPr lang="ru-RU" sz="18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Собрать полезные для горожан цифровые сервисы в один каталог, на одном веб-сервере.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439783" y="3429000"/>
            <a:ext cx="6752217" cy="2838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104775" y="4169925"/>
            <a:ext cx="52101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</a:t>
            </a:r>
            <a:r>
              <a:rPr lang="ru-RU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экспертного участия в процессах развития экосистемы городских сервисов.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для размещения в публичном каталоге собственных сервисов и API.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к открытым данным города.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Идеи для проектирования сервисов с учетом ролевой модели. 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Предстоящие задачи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в порядке срочности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B3910-0FDF-731E-3FB5-C3036D52F6F2}"/>
              </a:ext>
            </a:extLst>
          </p:cNvPr>
          <p:cNvSpPr txBox="1"/>
          <p:nvPr/>
        </p:nvSpPr>
        <p:spPr>
          <a:xfrm>
            <a:off x="268941" y="2043953"/>
            <a:ext cx="11707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Проработать и выполнить нагрузочные тесты </a:t>
            </a:r>
            <a:r>
              <a:rPr lang="en-US" dirty="0"/>
              <a:t>API#3 </a:t>
            </a:r>
            <a:r>
              <a:rPr lang="ru-RU" dirty="0"/>
              <a:t>в </a:t>
            </a:r>
            <a:r>
              <a:rPr lang="en-US" dirty="0"/>
              <a:t>JMeter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Оформить итоговую презентацию, а результаты учебного проекта разместить на </a:t>
            </a:r>
            <a:r>
              <a:rPr lang="en-US" dirty="0"/>
              <a:t>GitHub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провести нагрузочное тестирование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реализовать автоматизацию нагрузочных тестов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Приступить к изучению новых инструментов НТ</a:t>
            </a:r>
          </a:p>
        </p:txBody>
      </p:sp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641246" y="2909676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77271" y="2909676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84495" y="2050991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я решил реализовать </a:t>
            </a:r>
            <a:r>
              <a:rPr lang="ru-RU" u="sng" dirty="0"/>
              <a:t>только уникальные, неповторяющиеся проверки, как позитивные, так и негативные</a:t>
            </a:r>
            <a:r>
              <a:rPr lang="ru-RU" dirty="0"/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/>
              <a:t>API</a:t>
            </a:r>
            <a:r>
              <a:rPr lang="ru-RU" dirty="0"/>
              <a:t>.  </a:t>
            </a:r>
          </a:p>
          <a:p>
            <a:pPr algn="just"/>
            <a:r>
              <a:rPr lang="ru-RU" dirty="0"/>
              <a:t>Почему я сначала использую </a:t>
            </a:r>
            <a:r>
              <a:rPr lang="en-US" dirty="0"/>
              <a:t>Postman </a:t>
            </a:r>
            <a:r>
              <a:rPr lang="ru-RU" dirty="0"/>
              <a:t>и лишь потом </a:t>
            </a:r>
            <a:r>
              <a:rPr lang="en-US" dirty="0"/>
              <a:t>JMeter?</a:t>
            </a:r>
            <a:r>
              <a:rPr lang="ru-RU" dirty="0"/>
              <a:t> Цель моей работы — </a:t>
            </a:r>
            <a:r>
              <a:rPr lang="ru-RU" u="sng" dirty="0"/>
              <a:t>комплексно изучить и продемонстрировать базовые навыки</a:t>
            </a:r>
            <a:r>
              <a:rPr lang="ru-RU" dirty="0"/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/>
              <a:t>API</a:t>
            </a:r>
            <a:r>
              <a:rPr lang="ru-RU" dirty="0"/>
              <a:t>, я решил проверить как они вообще работают. И проверил это, используя </a:t>
            </a:r>
            <a:r>
              <a:rPr lang="en-US" dirty="0"/>
              <a:t>Postman</a:t>
            </a:r>
            <a:r>
              <a:rPr lang="ru-RU" dirty="0"/>
              <a:t>.</a:t>
            </a:r>
            <a:r>
              <a:rPr lang="ru-RU" dirty="0">
                <a:effectLst/>
              </a:rPr>
              <a:t>😉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545806" y="1792936"/>
            <a:ext cx="11098306" cy="29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на примере одной из </a:t>
            </a:r>
            <a:r>
              <a:rPr lang="en-US" dirty="0"/>
              <a:t>API </a:t>
            </a:r>
            <a:r>
              <a:rPr lang="ru-RU" dirty="0"/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9B1411-5723-6CD6-D713-C624BD554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2936"/>
            <a:ext cx="12203874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BDD3-743D-E2D8-296F-5AFEC5EA2C0E}"/>
              </a:ext>
            </a:extLst>
          </p:cNvPr>
          <p:cNvSpPr txBox="1"/>
          <p:nvPr/>
        </p:nvSpPr>
        <p:spPr>
          <a:xfrm>
            <a:off x="303759" y="5830836"/>
            <a:ext cx="1158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Примечание! </a:t>
            </a:r>
            <a:r>
              <a:rPr lang="en-US" dirty="0"/>
              <a:t>Postman Canary – </a:t>
            </a:r>
            <a:r>
              <a:rPr lang="ru-RU" dirty="0"/>
              <a:t> это самый новый инструмент для проведения нагрузочного тестирования, вышел в релиз в апреле этого года. Пока функционирует в виде </a:t>
            </a:r>
            <a:r>
              <a:rPr lang="en-US" dirty="0"/>
              <a:t>beta</a:t>
            </a:r>
            <a:r>
              <a:rPr lang="ru-RU" dirty="0"/>
              <a:t>-версии. Поэтому мне стало интересно еще и протестировать этот новый инструмент.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7AA6A4ED-CD40-C905-6D2B-BEF824A9DA1A}"/>
              </a:ext>
            </a:extLst>
          </p:cNvPr>
          <p:cNvGrpSpPr/>
          <p:nvPr/>
        </p:nvGrpSpPr>
        <p:grpSpPr>
          <a:xfrm>
            <a:off x="0" y="1376187"/>
            <a:ext cx="8554105" cy="4333031"/>
            <a:chOff x="0" y="1376187"/>
            <a:chExt cx="8318501" cy="395824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24830A0-ABBA-1658-81AD-39207F8C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376187"/>
              <a:ext cx="8318500" cy="300105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A69DE34-7948-0A66-FDA6-7347BC71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77238"/>
              <a:ext cx="8318500" cy="957198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DB70D7A-2547-EBB3-FAEB-CB9C0DA2A9B6}"/>
              </a:ext>
            </a:extLst>
          </p:cNvPr>
          <p:cNvGrpSpPr/>
          <p:nvPr/>
        </p:nvGrpSpPr>
        <p:grpSpPr>
          <a:xfrm>
            <a:off x="8803886" y="2451380"/>
            <a:ext cx="3209448" cy="2613685"/>
            <a:chOff x="8360252" y="1858483"/>
            <a:chExt cx="3839795" cy="3130102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0252" y="1858483"/>
              <a:ext cx="1431448" cy="49577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4252" y="1858483"/>
              <a:ext cx="1291748" cy="50234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360252" y="2466103"/>
              <a:ext cx="822475" cy="821217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F4BC56-6917-41B9-F925-8C3D8D2E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2727" y="2490894"/>
              <a:ext cx="776761" cy="79642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8898" y="4250015"/>
              <a:ext cx="1951149" cy="73857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0252" y="3373537"/>
              <a:ext cx="776761" cy="749821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3700" y="3388232"/>
              <a:ext cx="1703299" cy="73857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67499" y="4250015"/>
              <a:ext cx="1832401" cy="738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1796</TotalTime>
  <Words>1473</Words>
  <Application>Microsoft Office PowerPoint</Application>
  <PresentationFormat>Широкоэкранный</PresentationFormat>
  <Paragraphs>130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Corbel</vt:lpstr>
      <vt:lpstr>Wingdings</vt:lpstr>
      <vt:lpstr>Окаймление</vt:lpstr>
      <vt:lpstr>Дипломный проект Тестирование сервисов web-сервера «Цифровой Петербург"</vt:lpstr>
      <vt:lpstr>Обо мне</vt:lpstr>
      <vt:lpstr>Цели и задачи проекта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POST.</vt:lpstr>
      <vt:lpstr>Разбор тест-кейсов. «Запутаем» сервер некорректными координатами.</vt:lpstr>
      <vt:lpstr>Разбор тест-кейсов. «Обманим»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Проверим стабильность функционирования API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Jenkins-JMeter интеграция нагрузочных тестов (2)</vt:lpstr>
      <vt:lpstr>Jenkins-JMeter интеграция нагрузочных тестов (3)</vt:lpstr>
      <vt:lpstr>Jenkins-JMeter интеграция нагрузочных тестов (4)</vt:lpstr>
      <vt:lpstr>Предстоящие задачи в порядке срочности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49</cp:revision>
  <dcterms:created xsi:type="dcterms:W3CDTF">2023-05-12T07:16:06Z</dcterms:created>
  <dcterms:modified xsi:type="dcterms:W3CDTF">2023-06-05T11:44:27Z</dcterms:modified>
</cp:coreProperties>
</file>